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1" r:id="rId4"/>
    <p:sldId id="263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F512C-6DB5-43B6-94C4-7608914E996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E85109-C976-4351-AC99-56E6587CFBBE}">
      <dgm:prSet/>
      <dgm:spPr/>
      <dgm:t>
        <a:bodyPr/>
        <a:lstStyle/>
        <a:p>
          <a:pPr rtl="0"/>
          <a:r>
            <a:rPr lang="en-US" dirty="0" smtClean="0"/>
            <a:t>Electricity Demand</a:t>
          </a:r>
          <a:endParaRPr lang="en-US" dirty="0"/>
        </a:p>
      </dgm:t>
    </dgm:pt>
    <dgm:pt modelId="{4809A362-62A1-4244-A372-1B264E16A79F}" type="parTrans" cxnId="{476CDA1D-EEA8-4733-BEF2-95A8946EBE7C}">
      <dgm:prSet/>
      <dgm:spPr/>
      <dgm:t>
        <a:bodyPr/>
        <a:lstStyle/>
        <a:p>
          <a:endParaRPr lang="en-US"/>
        </a:p>
      </dgm:t>
    </dgm:pt>
    <dgm:pt modelId="{C44A8249-A44F-4CDC-AB1C-02D254EF4D0C}" type="sibTrans" cxnId="{476CDA1D-EEA8-4733-BEF2-95A8946EBE7C}">
      <dgm:prSet/>
      <dgm:spPr/>
      <dgm:t>
        <a:bodyPr/>
        <a:lstStyle/>
        <a:p>
          <a:endParaRPr lang="en-US"/>
        </a:p>
      </dgm:t>
    </dgm:pt>
    <dgm:pt modelId="{3CD42DE9-CB24-49FD-A2DB-60E02D67C6B2}">
      <dgm:prSet/>
      <dgm:spPr/>
      <dgm:t>
        <a:bodyPr/>
        <a:lstStyle/>
        <a:p>
          <a:pPr rtl="0"/>
          <a:r>
            <a:rPr lang="en-US" dirty="0" smtClean="0"/>
            <a:t>Technology Cost and Policy</a:t>
          </a:r>
        </a:p>
      </dgm:t>
    </dgm:pt>
    <dgm:pt modelId="{9CC595A0-6045-4BFA-828A-E8D41C4BBFEF}" type="parTrans" cxnId="{7DDC8FF3-05A2-4A05-8309-7E9407083A1C}">
      <dgm:prSet/>
      <dgm:spPr/>
      <dgm:t>
        <a:bodyPr/>
        <a:lstStyle/>
        <a:p>
          <a:endParaRPr lang="en-US"/>
        </a:p>
      </dgm:t>
    </dgm:pt>
    <dgm:pt modelId="{3E20AA2E-9DDE-4D43-B343-2E210CAA70AA}" type="sibTrans" cxnId="{7DDC8FF3-05A2-4A05-8309-7E9407083A1C}">
      <dgm:prSet/>
      <dgm:spPr/>
      <dgm:t>
        <a:bodyPr/>
        <a:lstStyle/>
        <a:p>
          <a:endParaRPr lang="en-US"/>
        </a:p>
      </dgm:t>
    </dgm:pt>
    <dgm:pt modelId="{56E2657E-6AF9-49A2-8983-C2DE684B3867}">
      <dgm:prSet/>
      <dgm:spPr/>
      <dgm:t>
        <a:bodyPr/>
        <a:lstStyle/>
        <a:p>
          <a:pPr rtl="0"/>
          <a:r>
            <a:rPr lang="en-US" dirty="0" smtClean="0"/>
            <a:t>Electricity Supply options</a:t>
          </a:r>
          <a:endParaRPr lang="en-US" dirty="0"/>
        </a:p>
      </dgm:t>
    </dgm:pt>
    <dgm:pt modelId="{952E68E0-51E1-454A-9BB7-2668E387F316}" type="parTrans" cxnId="{99198CD7-1D6A-4A3F-A83B-0C38713AE5BC}">
      <dgm:prSet/>
      <dgm:spPr/>
      <dgm:t>
        <a:bodyPr/>
        <a:lstStyle/>
        <a:p>
          <a:endParaRPr lang="en-US"/>
        </a:p>
      </dgm:t>
    </dgm:pt>
    <dgm:pt modelId="{D91D5CD2-9479-4D13-9FE0-606FD31A63A1}" type="sibTrans" cxnId="{99198CD7-1D6A-4A3F-A83B-0C38713AE5BC}">
      <dgm:prSet/>
      <dgm:spPr/>
      <dgm:t>
        <a:bodyPr/>
        <a:lstStyle/>
        <a:p>
          <a:endParaRPr lang="en-US"/>
        </a:p>
      </dgm:t>
    </dgm:pt>
    <dgm:pt modelId="{BA3AAB47-53D0-4B11-BA6C-D89889869961}" type="pres">
      <dgm:prSet presAssocID="{38CF512C-6DB5-43B6-94C4-7608914E996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2B9753-9080-4AF7-87BF-70616701163A}" type="pres">
      <dgm:prSet presAssocID="{57E85109-C976-4351-AC99-56E6587CFBBE}" presName="circ1" presStyleLbl="vennNode1" presStyleIdx="0" presStyleCnt="3"/>
      <dgm:spPr/>
      <dgm:t>
        <a:bodyPr/>
        <a:lstStyle/>
        <a:p>
          <a:endParaRPr lang="en-US"/>
        </a:p>
      </dgm:t>
    </dgm:pt>
    <dgm:pt modelId="{D989121A-F25E-4D8D-B234-575D582F92BF}" type="pres">
      <dgm:prSet presAssocID="{57E85109-C976-4351-AC99-56E6587CFBB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854F37-4005-4E37-B2EE-2C57FA4B4E4A}" type="pres">
      <dgm:prSet presAssocID="{3CD42DE9-CB24-49FD-A2DB-60E02D67C6B2}" presName="circ2" presStyleLbl="vennNode1" presStyleIdx="1" presStyleCnt="3"/>
      <dgm:spPr/>
      <dgm:t>
        <a:bodyPr/>
        <a:lstStyle/>
        <a:p>
          <a:endParaRPr lang="en-US"/>
        </a:p>
      </dgm:t>
    </dgm:pt>
    <dgm:pt modelId="{811F7D5C-E433-4AF7-BC3B-1668D9906F6D}" type="pres">
      <dgm:prSet presAssocID="{3CD42DE9-CB24-49FD-A2DB-60E02D67C6B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9129BE-09F5-4500-993F-69A1B62A362A}" type="pres">
      <dgm:prSet presAssocID="{56E2657E-6AF9-49A2-8983-C2DE684B3867}" presName="circ3" presStyleLbl="vennNode1" presStyleIdx="2" presStyleCnt="3"/>
      <dgm:spPr/>
      <dgm:t>
        <a:bodyPr/>
        <a:lstStyle/>
        <a:p>
          <a:endParaRPr lang="en-US"/>
        </a:p>
      </dgm:t>
    </dgm:pt>
    <dgm:pt modelId="{C8C1B455-EDF9-4DD0-A82A-8EB210DB4C62}" type="pres">
      <dgm:prSet presAssocID="{56E2657E-6AF9-49A2-8983-C2DE684B386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DC8FF3-05A2-4A05-8309-7E9407083A1C}" srcId="{38CF512C-6DB5-43B6-94C4-7608914E9964}" destId="{3CD42DE9-CB24-49FD-A2DB-60E02D67C6B2}" srcOrd="1" destOrd="0" parTransId="{9CC595A0-6045-4BFA-828A-E8D41C4BBFEF}" sibTransId="{3E20AA2E-9DDE-4D43-B343-2E210CAA70AA}"/>
    <dgm:cxn modelId="{6580AD88-98D6-49BC-9249-CE0128292CFD}" type="presOf" srcId="{56E2657E-6AF9-49A2-8983-C2DE684B3867}" destId="{C8C1B455-EDF9-4DD0-A82A-8EB210DB4C62}" srcOrd="1" destOrd="0" presId="urn:microsoft.com/office/officeart/2005/8/layout/venn1"/>
    <dgm:cxn modelId="{99198CD7-1D6A-4A3F-A83B-0C38713AE5BC}" srcId="{38CF512C-6DB5-43B6-94C4-7608914E9964}" destId="{56E2657E-6AF9-49A2-8983-C2DE684B3867}" srcOrd="2" destOrd="0" parTransId="{952E68E0-51E1-454A-9BB7-2668E387F316}" sibTransId="{D91D5CD2-9479-4D13-9FE0-606FD31A63A1}"/>
    <dgm:cxn modelId="{476CDA1D-EEA8-4733-BEF2-95A8946EBE7C}" srcId="{38CF512C-6DB5-43B6-94C4-7608914E9964}" destId="{57E85109-C976-4351-AC99-56E6587CFBBE}" srcOrd="0" destOrd="0" parTransId="{4809A362-62A1-4244-A372-1B264E16A79F}" sibTransId="{C44A8249-A44F-4CDC-AB1C-02D254EF4D0C}"/>
    <dgm:cxn modelId="{7B247671-233A-4C78-A64E-E0A7031D90F9}" type="presOf" srcId="{57E85109-C976-4351-AC99-56E6587CFBBE}" destId="{9F2B9753-9080-4AF7-87BF-70616701163A}" srcOrd="0" destOrd="0" presId="urn:microsoft.com/office/officeart/2005/8/layout/venn1"/>
    <dgm:cxn modelId="{B39B3BE3-CBEE-4E7E-BD25-D08964900243}" type="presOf" srcId="{3CD42DE9-CB24-49FD-A2DB-60E02D67C6B2}" destId="{FD854F37-4005-4E37-B2EE-2C57FA4B4E4A}" srcOrd="0" destOrd="0" presId="urn:microsoft.com/office/officeart/2005/8/layout/venn1"/>
    <dgm:cxn modelId="{5715E1C3-E60F-4E7C-9426-4F1615698133}" type="presOf" srcId="{57E85109-C976-4351-AC99-56E6587CFBBE}" destId="{D989121A-F25E-4D8D-B234-575D582F92BF}" srcOrd="1" destOrd="0" presId="urn:microsoft.com/office/officeart/2005/8/layout/venn1"/>
    <dgm:cxn modelId="{C632CF72-02F8-4A70-88DA-320B3C22437A}" type="presOf" srcId="{38CF512C-6DB5-43B6-94C4-7608914E9964}" destId="{BA3AAB47-53D0-4B11-BA6C-D89889869961}" srcOrd="0" destOrd="0" presId="urn:microsoft.com/office/officeart/2005/8/layout/venn1"/>
    <dgm:cxn modelId="{EF7ACC6A-8446-47B5-A463-F6F2D4B46B37}" type="presOf" srcId="{56E2657E-6AF9-49A2-8983-C2DE684B3867}" destId="{DD9129BE-09F5-4500-993F-69A1B62A362A}" srcOrd="0" destOrd="0" presId="urn:microsoft.com/office/officeart/2005/8/layout/venn1"/>
    <dgm:cxn modelId="{254EF452-80C8-4F1D-8CED-AB7F45EE07D4}" type="presOf" srcId="{3CD42DE9-CB24-49FD-A2DB-60E02D67C6B2}" destId="{811F7D5C-E433-4AF7-BC3B-1668D9906F6D}" srcOrd="1" destOrd="0" presId="urn:microsoft.com/office/officeart/2005/8/layout/venn1"/>
    <dgm:cxn modelId="{9BE864A5-065F-4E44-8157-A40F16A61414}" type="presParOf" srcId="{BA3AAB47-53D0-4B11-BA6C-D89889869961}" destId="{9F2B9753-9080-4AF7-87BF-70616701163A}" srcOrd="0" destOrd="0" presId="urn:microsoft.com/office/officeart/2005/8/layout/venn1"/>
    <dgm:cxn modelId="{19A590CD-9DCA-4E9F-BC95-535688D2FCEB}" type="presParOf" srcId="{BA3AAB47-53D0-4B11-BA6C-D89889869961}" destId="{D989121A-F25E-4D8D-B234-575D582F92BF}" srcOrd="1" destOrd="0" presId="urn:microsoft.com/office/officeart/2005/8/layout/venn1"/>
    <dgm:cxn modelId="{AD9C2B3F-3150-4926-98FB-85F0B48AE8CA}" type="presParOf" srcId="{BA3AAB47-53D0-4B11-BA6C-D89889869961}" destId="{FD854F37-4005-4E37-B2EE-2C57FA4B4E4A}" srcOrd="2" destOrd="0" presId="urn:microsoft.com/office/officeart/2005/8/layout/venn1"/>
    <dgm:cxn modelId="{6C46889C-C7F3-4A34-A675-DBC48CD6CDEE}" type="presParOf" srcId="{BA3AAB47-53D0-4B11-BA6C-D89889869961}" destId="{811F7D5C-E433-4AF7-BC3B-1668D9906F6D}" srcOrd="3" destOrd="0" presId="urn:microsoft.com/office/officeart/2005/8/layout/venn1"/>
    <dgm:cxn modelId="{A8F2CDB4-B6FB-41F7-B0C2-12F3A92061CE}" type="presParOf" srcId="{BA3AAB47-53D0-4B11-BA6C-D89889869961}" destId="{DD9129BE-09F5-4500-993F-69A1B62A362A}" srcOrd="4" destOrd="0" presId="urn:microsoft.com/office/officeart/2005/8/layout/venn1"/>
    <dgm:cxn modelId="{C568A058-6525-411E-8629-7BDD751792BD}" type="presParOf" srcId="{BA3AAB47-53D0-4B11-BA6C-D89889869961}" destId="{C8C1B455-EDF9-4DD0-A82A-8EB210DB4C6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1995D3-9393-427F-9558-21268C94977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A552BF-B11F-48E2-82F5-CF58EF672C7F}">
      <dgm:prSet phldrT="[Text]"/>
      <dgm:spPr/>
      <dgm:t>
        <a:bodyPr/>
        <a:lstStyle/>
        <a:p>
          <a:r>
            <a:rPr lang="en-US" dirty="0" smtClean="0"/>
            <a:t>GIS- based spatial least-cost electrification plan</a:t>
          </a:r>
          <a:endParaRPr lang="en-US" dirty="0"/>
        </a:p>
      </dgm:t>
    </dgm:pt>
    <dgm:pt modelId="{313CFCAE-04E9-47D6-B200-ACCC255F775F}" type="parTrans" cxnId="{AEDE1044-86EB-4D21-A52B-A49C35D28B6B}">
      <dgm:prSet/>
      <dgm:spPr/>
      <dgm:t>
        <a:bodyPr/>
        <a:lstStyle/>
        <a:p>
          <a:endParaRPr lang="en-US"/>
        </a:p>
      </dgm:t>
    </dgm:pt>
    <dgm:pt modelId="{8A91F3F7-B0DA-4325-AFFA-16922BA6881C}" type="sibTrans" cxnId="{AEDE1044-86EB-4D21-A52B-A49C35D28B6B}">
      <dgm:prSet/>
      <dgm:spPr/>
      <dgm:t>
        <a:bodyPr/>
        <a:lstStyle/>
        <a:p>
          <a:endParaRPr lang="en-US"/>
        </a:p>
      </dgm:t>
    </dgm:pt>
    <dgm:pt modelId="{FE0715A8-D5E0-4D73-B783-43447BE42AC4}">
      <dgm:prSet phldrT="[Text]"/>
      <dgm:spPr/>
      <dgm:t>
        <a:bodyPr/>
        <a:lstStyle/>
        <a:p>
          <a:r>
            <a:rPr lang="en-US" b="1" dirty="0" smtClean="0"/>
            <a:t>Implementation?</a:t>
          </a:r>
          <a:endParaRPr lang="en-US" dirty="0"/>
        </a:p>
      </dgm:t>
    </dgm:pt>
    <dgm:pt modelId="{868F87F3-DE2C-44E7-8235-062691A059CF}" type="parTrans" cxnId="{C9CEAE32-7DCD-4132-9AA9-F56E25029D23}">
      <dgm:prSet/>
      <dgm:spPr/>
      <dgm:t>
        <a:bodyPr/>
        <a:lstStyle/>
        <a:p>
          <a:endParaRPr lang="en-US"/>
        </a:p>
      </dgm:t>
    </dgm:pt>
    <dgm:pt modelId="{9E338A78-3217-499F-BA63-90605AE9CE1A}" type="sibTrans" cxnId="{C9CEAE32-7DCD-4132-9AA9-F56E25029D23}">
      <dgm:prSet/>
      <dgm:spPr/>
      <dgm:t>
        <a:bodyPr/>
        <a:lstStyle/>
        <a:p>
          <a:endParaRPr lang="en-US"/>
        </a:p>
      </dgm:t>
    </dgm:pt>
    <dgm:pt modelId="{1B3FBDF1-3D72-48C2-839F-B2526DF01488}">
      <dgm:prSet phldrT="[Text]"/>
      <dgm:spPr/>
      <dgm:t>
        <a:bodyPr/>
        <a:lstStyle/>
        <a:p>
          <a:r>
            <a:rPr lang="en-US" b="1" dirty="0" smtClean="0"/>
            <a:t>Road Map and Investment Prospectus </a:t>
          </a:r>
          <a:endParaRPr lang="en-US" dirty="0"/>
        </a:p>
      </dgm:t>
    </dgm:pt>
    <dgm:pt modelId="{34D3DEDA-00CA-4BA5-878E-39B64FF56731}" type="parTrans" cxnId="{B35F64EE-59C3-46D1-9886-66952BEA975C}">
      <dgm:prSet/>
      <dgm:spPr/>
      <dgm:t>
        <a:bodyPr/>
        <a:lstStyle/>
        <a:p>
          <a:endParaRPr lang="en-US"/>
        </a:p>
      </dgm:t>
    </dgm:pt>
    <dgm:pt modelId="{F3E79886-A6FF-499F-B78A-D71C9352809A}" type="sibTrans" cxnId="{B35F64EE-59C3-46D1-9886-66952BEA975C}">
      <dgm:prSet/>
      <dgm:spPr/>
      <dgm:t>
        <a:bodyPr/>
        <a:lstStyle/>
        <a:p>
          <a:endParaRPr lang="en-US"/>
        </a:p>
      </dgm:t>
    </dgm:pt>
    <dgm:pt modelId="{105342C7-01D6-4B21-A9DA-D2650418B9C2}" type="pres">
      <dgm:prSet presAssocID="{7C1995D3-9393-427F-9558-21268C9497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0855AE-0B26-40FF-8D8E-1FF04BCE3DCA}" type="pres">
      <dgm:prSet presAssocID="{1B3FBDF1-3D72-48C2-839F-B2526DF01488}" presName="boxAndChildren" presStyleCnt="0"/>
      <dgm:spPr/>
    </dgm:pt>
    <dgm:pt modelId="{8BCF3E5D-D0D0-4729-9E5D-5839BC44018F}" type="pres">
      <dgm:prSet presAssocID="{1B3FBDF1-3D72-48C2-839F-B2526DF01488}" presName="parentTextBox" presStyleLbl="node1" presStyleIdx="0" presStyleCnt="3"/>
      <dgm:spPr/>
      <dgm:t>
        <a:bodyPr/>
        <a:lstStyle/>
        <a:p>
          <a:endParaRPr lang="en-US"/>
        </a:p>
      </dgm:t>
    </dgm:pt>
    <dgm:pt modelId="{DC277E04-B8DA-498E-A15E-EFF0873B4D10}" type="pres">
      <dgm:prSet presAssocID="{9E338A78-3217-499F-BA63-90605AE9CE1A}" presName="sp" presStyleCnt="0"/>
      <dgm:spPr/>
    </dgm:pt>
    <dgm:pt modelId="{BA85BD0B-0BA5-47D6-8E36-F0A2B4DC9AFC}" type="pres">
      <dgm:prSet presAssocID="{FE0715A8-D5E0-4D73-B783-43447BE42AC4}" presName="arrowAndChildren" presStyleCnt="0"/>
      <dgm:spPr/>
    </dgm:pt>
    <dgm:pt modelId="{643E6CBF-324D-40A0-B999-1EA0A33A1433}" type="pres">
      <dgm:prSet presAssocID="{FE0715A8-D5E0-4D73-B783-43447BE42AC4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C6059A53-4B4C-45A8-8D0F-55C462CADBB9}" type="pres">
      <dgm:prSet presAssocID="{8A91F3F7-B0DA-4325-AFFA-16922BA6881C}" presName="sp" presStyleCnt="0"/>
      <dgm:spPr/>
    </dgm:pt>
    <dgm:pt modelId="{77791D12-A658-4F1B-BB35-7F57DEDB3B4C}" type="pres">
      <dgm:prSet presAssocID="{E3A552BF-B11F-48E2-82F5-CF58EF672C7F}" presName="arrowAndChildren" presStyleCnt="0"/>
      <dgm:spPr/>
    </dgm:pt>
    <dgm:pt modelId="{ED41E8F1-8E65-4F80-A1C0-3C8FFFC9F45A}" type="pres">
      <dgm:prSet presAssocID="{E3A552BF-B11F-48E2-82F5-CF58EF672C7F}" presName="parentTextArrow" presStyleLbl="node1" presStyleIdx="2" presStyleCnt="3" custLinFactNeighborX="-223" custLinFactNeighborY="-6875"/>
      <dgm:spPr/>
      <dgm:t>
        <a:bodyPr/>
        <a:lstStyle/>
        <a:p>
          <a:endParaRPr lang="en-US"/>
        </a:p>
      </dgm:t>
    </dgm:pt>
  </dgm:ptLst>
  <dgm:cxnLst>
    <dgm:cxn modelId="{6CFC97D7-B3A9-4C25-B58E-0582A436FFCD}" type="presOf" srcId="{7C1995D3-9393-427F-9558-21268C949772}" destId="{105342C7-01D6-4B21-A9DA-D2650418B9C2}" srcOrd="0" destOrd="0" presId="urn:microsoft.com/office/officeart/2005/8/layout/process4"/>
    <dgm:cxn modelId="{BF1476DF-BFCF-404C-9E28-47914C3B56D9}" type="presOf" srcId="{E3A552BF-B11F-48E2-82F5-CF58EF672C7F}" destId="{ED41E8F1-8E65-4F80-A1C0-3C8FFFC9F45A}" srcOrd="0" destOrd="0" presId="urn:microsoft.com/office/officeart/2005/8/layout/process4"/>
    <dgm:cxn modelId="{B35F64EE-59C3-46D1-9886-66952BEA975C}" srcId="{7C1995D3-9393-427F-9558-21268C949772}" destId="{1B3FBDF1-3D72-48C2-839F-B2526DF01488}" srcOrd="2" destOrd="0" parTransId="{34D3DEDA-00CA-4BA5-878E-39B64FF56731}" sibTransId="{F3E79886-A6FF-499F-B78A-D71C9352809A}"/>
    <dgm:cxn modelId="{6412623C-64B5-4C80-B01E-5A385868C35B}" type="presOf" srcId="{FE0715A8-D5E0-4D73-B783-43447BE42AC4}" destId="{643E6CBF-324D-40A0-B999-1EA0A33A1433}" srcOrd="0" destOrd="0" presId="urn:microsoft.com/office/officeart/2005/8/layout/process4"/>
    <dgm:cxn modelId="{5CF4E066-FD45-4713-832B-2D8A8BBCEAA7}" type="presOf" srcId="{1B3FBDF1-3D72-48C2-839F-B2526DF01488}" destId="{8BCF3E5D-D0D0-4729-9E5D-5839BC44018F}" srcOrd="0" destOrd="0" presId="urn:microsoft.com/office/officeart/2005/8/layout/process4"/>
    <dgm:cxn modelId="{C9CEAE32-7DCD-4132-9AA9-F56E25029D23}" srcId="{7C1995D3-9393-427F-9558-21268C949772}" destId="{FE0715A8-D5E0-4D73-B783-43447BE42AC4}" srcOrd="1" destOrd="0" parTransId="{868F87F3-DE2C-44E7-8235-062691A059CF}" sibTransId="{9E338A78-3217-499F-BA63-90605AE9CE1A}"/>
    <dgm:cxn modelId="{AEDE1044-86EB-4D21-A52B-A49C35D28B6B}" srcId="{7C1995D3-9393-427F-9558-21268C949772}" destId="{E3A552BF-B11F-48E2-82F5-CF58EF672C7F}" srcOrd="0" destOrd="0" parTransId="{313CFCAE-04E9-47D6-B200-ACCC255F775F}" sibTransId="{8A91F3F7-B0DA-4325-AFFA-16922BA6881C}"/>
    <dgm:cxn modelId="{E754F920-9711-4109-9730-748876BD11E2}" type="presParOf" srcId="{105342C7-01D6-4B21-A9DA-D2650418B9C2}" destId="{630855AE-0B26-40FF-8D8E-1FF04BCE3DCA}" srcOrd="0" destOrd="0" presId="urn:microsoft.com/office/officeart/2005/8/layout/process4"/>
    <dgm:cxn modelId="{40D9D0B0-EBF6-4B91-94F1-977973B79D4E}" type="presParOf" srcId="{630855AE-0B26-40FF-8D8E-1FF04BCE3DCA}" destId="{8BCF3E5D-D0D0-4729-9E5D-5839BC44018F}" srcOrd="0" destOrd="0" presId="urn:microsoft.com/office/officeart/2005/8/layout/process4"/>
    <dgm:cxn modelId="{5C66D249-D735-49DD-B3C0-ECD136172546}" type="presParOf" srcId="{105342C7-01D6-4B21-A9DA-D2650418B9C2}" destId="{DC277E04-B8DA-498E-A15E-EFF0873B4D10}" srcOrd="1" destOrd="0" presId="urn:microsoft.com/office/officeart/2005/8/layout/process4"/>
    <dgm:cxn modelId="{5A0AF859-25F7-44C3-8BEF-DCF1C564D1CE}" type="presParOf" srcId="{105342C7-01D6-4B21-A9DA-D2650418B9C2}" destId="{BA85BD0B-0BA5-47D6-8E36-F0A2B4DC9AFC}" srcOrd="2" destOrd="0" presId="urn:microsoft.com/office/officeart/2005/8/layout/process4"/>
    <dgm:cxn modelId="{8FDE844E-6F00-4FB3-A0AB-3E600A289782}" type="presParOf" srcId="{BA85BD0B-0BA5-47D6-8E36-F0A2B4DC9AFC}" destId="{643E6CBF-324D-40A0-B999-1EA0A33A1433}" srcOrd="0" destOrd="0" presId="urn:microsoft.com/office/officeart/2005/8/layout/process4"/>
    <dgm:cxn modelId="{CF389DB0-8819-4DDC-A35A-063795C5133A}" type="presParOf" srcId="{105342C7-01D6-4B21-A9DA-D2650418B9C2}" destId="{C6059A53-4B4C-45A8-8D0F-55C462CADBB9}" srcOrd="3" destOrd="0" presId="urn:microsoft.com/office/officeart/2005/8/layout/process4"/>
    <dgm:cxn modelId="{DA439B35-55F0-43F2-AC82-C5A9CBE3359A}" type="presParOf" srcId="{105342C7-01D6-4B21-A9DA-D2650418B9C2}" destId="{77791D12-A658-4F1B-BB35-7F57DEDB3B4C}" srcOrd="4" destOrd="0" presId="urn:microsoft.com/office/officeart/2005/8/layout/process4"/>
    <dgm:cxn modelId="{B33D6AC0-096B-4A9B-82B8-595BF5D8B735}" type="presParOf" srcId="{77791D12-A658-4F1B-BB35-7F57DEDB3B4C}" destId="{ED41E8F1-8E65-4F80-A1C0-3C8FFFC9F45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B9753-9080-4AF7-87BF-70616701163A}">
      <dsp:nvSpPr>
        <dsp:cNvPr id="0" name=""/>
        <dsp:cNvSpPr/>
      </dsp:nvSpPr>
      <dsp:spPr>
        <a:xfrm>
          <a:off x="2882060" y="29527"/>
          <a:ext cx="1417320" cy="14173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Electricity Demand</a:t>
          </a:r>
          <a:endParaRPr lang="en-US" sz="1400" kern="1200" dirty="0"/>
        </a:p>
      </dsp:txBody>
      <dsp:txXfrm>
        <a:off x="3071036" y="277558"/>
        <a:ext cx="1039368" cy="637794"/>
      </dsp:txXfrm>
    </dsp:sp>
    <dsp:sp modelId="{FD854F37-4005-4E37-B2EE-2C57FA4B4E4A}">
      <dsp:nvSpPr>
        <dsp:cNvPr id="0" name=""/>
        <dsp:cNvSpPr/>
      </dsp:nvSpPr>
      <dsp:spPr>
        <a:xfrm>
          <a:off x="3393476" y="915352"/>
          <a:ext cx="1417320" cy="14173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Technology Cost and Policy</a:t>
          </a:r>
        </a:p>
      </dsp:txBody>
      <dsp:txXfrm>
        <a:off x="3826940" y="1281493"/>
        <a:ext cx="850392" cy="779526"/>
      </dsp:txXfrm>
    </dsp:sp>
    <dsp:sp modelId="{DD9129BE-09F5-4500-993F-69A1B62A362A}">
      <dsp:nvSpPr>
        <dsp:cNvPr id="0" name=""/>
        <dsp:cNvSpPr/>
      </dsp:nvSpPr>
      <dsp:spPr>
        <a:xfrm>
          <a:off x="2370644" y="915352"/>
          <a:ext cx="1417320" cy="14173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Electricity Supply options</a:t>
          </a:r>
          <a:endParaRPr lang="en-US" sz="1400" kern="1200" dirty="0"/>
        </a:p>
      </dsp:txBody>
      <dsp:txXfrm>
        <a:off x="2504108" y="1281493"/>
        <a:ext cx="850392" cy="779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F3E5D-D0D0-4729-9E5D-5839BC44018F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Road Map and Investment Prospectus </a:t>
          </a:r>
          <a:endParaRPr lang="en-US" sz="2300" kern="1200" dirty="0"/>
        </a:p>
      </dsp:txBody>
      <dsp:txXfrm>
        <a:off x="0" y="3059187"/>
        <a:ext cx="6096000" cy="1004093"/>
      </dsp:txXfrm>
    </dsp:sp>
    <dsp:sp modelId="{643E6CBF-324D-40A0-B999-1EA0A33A1433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Implementation?</a:t>
          </a:r>
          <a:endParaRPr lang="en-US" sz="2300" kern="1200" dirty="0"/>
        </a:p>
      </dsp:txBody>
      <dsp:txXfrm rot="10800000">
        <a:off x="0" y="1529953"/>
        <a:ext cx="6096000" cy="1003437"/>
      </dsp:txXfrm>
    </dsp:sp>
    <dsp:sp modelId="{ED41E8F1-8E65-4F80-A1C0-3C8FFFC9F45A}">
      <dsp:nvSpPr>
        <dsp:cNvPr id="0" name=""/>
        <dsp:cNvSpPr/>
      </dsp:nvSpPr>
      <dsp:spPr>
        <a:xfrm rot="10800000">
          <a:off x="0" y="0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GIS- based spatial least-cost electrification plan</a:t>
          </a:r>
          <a:endParaRPr lang="en-US" sz="2300" kern="1200" dirty="0"/>
        </a:p>
      </dsp:txBody>
      <dsp:txXfrm rot="10800000">
        <a:off x="0" y="0"/>
        <a:ext cx="6096000" cy="1003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AE4CA-8D20-4F5F-BB23-872BD2A8AF92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5DF43-0E21-4553-8EBF-BEE7E7093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4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Attract</a:t>
            </a:r>
            <a:r>
              <a:rPr lang="en-US" baseline="0" dirty="0" smtClean="0"/>
              <a:t> donor funding…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1771-8831-4E8B-9E25-18AFF4D6D6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2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20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6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4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7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0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2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39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4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6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48F0E-CF2C-4452-99D7-F513629801D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26AF-8F29-4FF4-9FA8-94312058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3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970" y="890336"/>
            <a:ext cx="1216422" cy="11550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1</a:t>
            </a:fld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19100" y="2386314"/>
            <a:ext cx="8305799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Summary 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Myanmar National </a:t>
            </a:r>
            <a:r>
              <a:rPr lang="en-US" sz="2800" b="1" dirty="0">
                <a:solidFill>
                  <a:schemeClr val="accent1"/>
                </a:solidFill>
              </a:rPr>
              <a:t>Electrification </a:t>
            </a:r>
            <a:r>
              <a:rPr lang="en-US" sz="2800" b="1" dirty="0" smtClean="0">
                <a:solidFill>
                  <a:schemeClr val="accent1"/>
                </a:solidFill>
              </a:rPr>
              <a:t>Plan Workshop</a:t>
            </a:r>
          </a:p>
          <a:p>
            <a:r>
              <a:rPr lang="en-US" sz="2200" b="1" dirty="0" smtClean="0">
                <a:solidFill>
                  <a:schemeClr val="accent1"/>
                </a:solidFill>
              </a:rPr>
              <a:t>- November 22, </a:t>
            </a:r>
            <a:r>
              <a:rPr lang="en-US" sz="2200" b="1" dirty="0" err="1" smtClean="0">
                <a:solidFill>
                  <a:schemeClr val="accent1"/>
                </a:solidFill>
              </a:rPr>
              <a:t>Naw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r>
              <a:rPr lang="en-US" sz="2200" b="1" dirty="0" err="1" smtClean="0">
                <a:solidFill>
                  <a:schemeClr val="accent1"/>
                </a:solidFill>
              </a:rPr>
              <a:t>Pyi</a:t>
            </a:r>
            <a:r>
              <a:rPr lang="en-US" sz="2200" b="1" dirty="0" smtClean="0">
                <a:solidFill>
                  <a:schemeClr val="accent1"/>
                </a:solidFill>
              </a:rPr>
              <a:t> Taw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40851" y="4648200"/>
            <a:ext cx="5662297" cy="1470025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U </a:t>
            </a:r>
            <a:r>
              <a:rPr lang="en-US" sz="2000" b="1" dirty="0" err="1" smtClean="0">
                <a:solidFill>
                  <a:schemeClr val="accent1"/>
                </a:solidFill>
              </a:rPr>
              <a:t>Khin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Maung</a:t>
            </a:r>
            <a:r>
              <a:rPr lang="en-US" sz="2000" b="1" dirty="0" smtClean="0">
                <a:solidFill>
                  <a:schemeClr val="accent1"/>
                </a:solidFill>
              </a:rPr>
              <a:t> Win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>Director General, 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b="1" dirty="0" smtClean="0">
                <a:solidFill>
                  <a:schemeClr val="accent1"/>
                </a:solidFill>
              </a:rPr>
              <a:t>Department of Electric Power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pic>
        <p:nvPicPr>
          <p:cNvPr id="20" name="Picture 19" descr="C:\Users\wb439855\Desktop\Energy\workshop\WP Preparation\MOEP 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90335"/>
            <a:ext cx="990600" cy="115506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6172200" y="890336"/>
            <a:ext cx="1066800" cy="106682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MOLFRD</a:t>
            </a:r>
            <a:endParaRPr lang="en-US" sz="11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05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Myanmar </a:t>
            </a:r>
            <a:r>
              <a:rPr lang="en-US" sz="2400" b="1" dirty="0">
                <a:solidFill>
                  <a:schemeClr val="accent1"/>
                </a:solidFill>
              </a:rPr>
              <a:t>National Electrification </a:t>
            </a:r>
            <a:r>
              <a:rPr lang="en-US" sz="2400" b="1" dirty="0" smtClean="0">
                <a:solidFill>
                  <a:schemeClr val="accent1"/>
                </a:solidFill>
              </a:rPr>
              <a:t>Plan </a:t>
            </a:r>
            <a:r>
              <a:rPr lang="en-US" sz="2400" b="1" dirty="0">
                <a:solidFill>
                  <a:schemeClr val="accent1"/>
                </a:solidFill>
              </a:rPr>
              <a:t>(NEP) 2015-2030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02169" y="1177318"/>
            <a:ext cx="8139662" cy="3234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Nationwide program for electricity access scale-up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Targets to achieve universal access by 2030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An action </a:t>
            </a:r>
            <a:r>
              <a:rPr lang="en-US" sz="2000" dirty="0">
                <a:solidFill>
                  <a:schemeClr val="tx1"/>
                </a:solidFill>
              </a:rPr>
              <a:t>plan which includes developing, financing, and </a:t>
            </a:r>
            <a:r>
              <a:rPr lang="en-US" sz="2000" dirty="0" smtClean="0">
                <a:solidFill>
                  <a:schemeClr val="tx1"/>
                </a:solidFill>
              </a:rPr>
              <a:t>implementing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Aligns support from different stakeholders which includes implementation, and financing</a:t>
            </a:r>
            <a:endParaRPr lang="en-US" sz="35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4" name="Rounded Rectangle 3"/>
          <p:cNvSpPr/>
          <p:nvPr/>
        </p:nvSpPr>
        <p:spPr>
          <a:xfrm>
            <a:off x="502169" y="4062714"/>
            <a:ext cx="8038408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dirty="0" smtClean="0"/>
              <a:t>All towards one clear goal, </a:t>
            </a:r>
            <a:r>
              <a:rPr lang="en-US" sz="2800" b="1" dirty="0" smtClean="0"/>
              <a:t>nationwide </a:t>
            </a:r>
            <a:r>
              <a:rPr lang="en-US" sz="2800" b="1" dirty="0" smtClean="0"/>
              <a:t>universal access of electricity in Myanmar </a:t>
            </a:r>
          </a:p>
        </p:txBody>
      </p:sp>
    </p:spTree>
    <p:extLst>
      <p:ext uri="{BB962C8B-B14F-4D97-AF65-F5344CB8AC3E}">
        <p14:creationId xmlns:p14="http://schemas.microsoft.com/office/powerpoint/2010/main" val="2714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3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Myanmar </a:t>
            </a:r>
            <a:r>
              <a:rPr lang="en-US" sz="2400" b="1" dirty="0">
                <a:solidFill>
                  <a:schemeClr val="accent1"/>
                </a:solidFill>
              </a:rPr>
              <a:t>National Electrification </a:t>
            </a:r>
            <a:r>
              <a:rPr lang="en-US" sz="2400" b="1" dirty="0" smtClean="0">
                <a:solidFill>
                  <a:schemeClr val="accent1"/>
                </a:solidFill>
              </a:rPr>
              <a:t>Plan </a:t>
            </a:r>
            <a:r>
              <a:rPr lang="en-US" sz="2400" b="1" dirty="0">
                <a:solidFill>
                  <a:schemeClr val="accent1"/>
                </a:solidFill>
              </a:rPr>
              <a:t>(NEP) 2015-2030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05571" y="2057400"/>
            <a:ext cx="8038408" cy="236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/>
              <a:t> Key Components: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800" b="1" dirty="0" smtClean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AutoNum type="arabicPeriod"/>
            </a:pPr>
            <a:r>
              <a:rPr lang="en-US" sz="2000" b="1" dirty="0" smtClean="0"/>
              <a:t>Geospatial </a:t>
            </a:r>
            <a:r>
              <a:rPr lang="en-US" sz="2000" b="1" dirty="0"/>
              <a:t>Least Cost Electrification Rollout plan (grid and off-grid)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AutoNum type="arabicPeriod"/>
            </a:pPr>
            <a:endParaRPr lang="en-US" sz="800" b="1" dirty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="1" dirty="0" err="1" smtClean="0"/>
              <a:t>RoadMap</a:t>
            </a:r>
            <a:r>
              <a:rPr lang="en-US" sz="2000" b="1" dirty="0" smtClean="0"/>
              <a:t> </a:t>
            </a:r>
            <a:r>
              <a:rPr lang="en-US" sz="2000" b="1" dirty="0"/>
              <a:t>and Investment Prospectus 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68074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754" y="5862724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4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err="1" smtClean="0">
                <a:solidFill>
                  <a:schemeClr val="accent1"/>
                </a:solidFill>
              </a:rPr>
              <a:t>Geospatial</a:t>
            </a:r>
            <a:r>
              <a:rPr lang="es-AR" sz="2400" b="1" dirty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Least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Cost</a:t>
            </a:r>
            <a:r>
              <a:rPr lang="es-AR" sz="2400" b="1" dirty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Electrification</a:t>
            </a:r>
            <a:r>
              <a:rPr lang="es-AR" sz="2400" b="1" dirty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Rollout</a:t>
            </a:r>
            <a:r>
              <a:rPr lang="es-AR" sz="2400" b="1" dirty="0" smtClean="0">
                <a:solidFill>
                  <a:schemeClr val="accent1"/>
                </a:solidFill>
              </a:rPr>
              <a:t> Plan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502169" y="1214524"/>
            <a:ext cx="8240713" cy="1223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Where are people, where are industries, where is electricity demand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Where are resources, what electricity supply options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Costs of different technologies, sensitivity of outputs, policy </a:t>
            </a: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502169" y="1177318"/>
            <a:ext cx="8139662" cy="3234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graphicFrame>
        <p:nvGraphicFramePr>
          <p:cNvPr id="33" name="Diagram 32"/>
          <p:cNvGraphicFramePr/>
          <p:nvPr>
            <p:extLst>
              <p:ext uri="{D42A27DB-BD31-4B8C-83A1-F6EECF244321}">
                <p14:modId xmlns:p14="http://schemas.microsoft.com/office/powerpoint/2010/main" val="1330668555"/>
              </p:ext>
            </p:extLst>
          </p:nvPr>
        </p:nvGraphicFramePr>
        <p:xfrm>
          <a:off x="447879" y="2286000"/>
          <a:ext cx="7181441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" name="Rounded Rectangle 33"/>
          <p:cNvSpPr/>
          <p:nvPr/>
        </p:nvSpPr>
        <p:spPr>
          <a:xfrm>
            <a:off x="286096" y="4872124"/>
            <a:ext cx="8038408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/>
              <a:t>GIS- based spatial least-cost electrification plan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/>
              <a:t>both grid and off-grid</a:t>
            </a:r>
          </a:p>
        </p:txBody>
      </p:sp>
    </p:spTree>
    <p:extLst>
      <p:ext uri="{BB962C8B-B14F-4D97-AF65-F5344CB8AC3E}">
        <p14:creationId xmlns:p14="http://schemas.microsoft.com/office/powerpoint/2010/main" val="11611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754" y="5862724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5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err="1" smtClean="0">
                <a:solidFill>
                  <a:schemeClr val="accent1"/>
                </a:solidFill>
              </a:rPr>
              <a:t>Implementing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the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least-cost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electrification</a:t>
            </a:r>
            <a:r>
              <a:rPr lang="es-AR" sz="2400" b="1" dirty="0" smtClean="0">
                <a:solidFill>
                  <a:schemeClr val="accent1"/>
                </a:solidFill>
              </a:rPr>
              <a:t> plan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502169" y="1177318"/>
            <a:ext cx="8139662" cy="3234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80000"/>
              </a:lnSpc>
            </a:pPr>
            <a:endParaRPr lang="en-US" sz="1600" dirty="0" smtClean="0"/>
          </a:p>
          <a:p>
            <a:pPr marL="342900" indent="-342900">
              <a:lnSpc>
                <a:spcPct val="80000"/>
              </a:lnSpc>
            </a:pPr>
            <a:endParaRPr lang="en-US" sz="1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5396456"/>
              </p:ext>
            </p:extLst>
          </p:nvPr>
        </p:nvGraphicFramePr>
        <p:xfrm>
          <a:off x="1511181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37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87947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Roadmap and Investment Prospectus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000" dirty="0"/>
              <a:t>S</a:t>
            </a:r>
            <a:r>
              <a:rPr lang="en-US" sz="2000" dirty="0" smtClean="0">
                <a:solidFill>
                  <a:schemeClr val="tx1"/>
                </a:solidFill>
              </a:rPr>
              <a:t>hort-term and long-term </a:t>
            </a:r>
            <a:r>
              <a:rPr lang="en-US" sz="2000" dirty="0" smtClean="0"/>
              <a:t>clear targets, intermediate goals, and milestones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Integrated sector-wide approach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Investment financing framework, mobilizing finance</a:t>
            </a:r>
            <a:endParaRPr lang="en-US" dirty="0"/>
          </a:p>
          <a:p>
            <a:r>
              <a:rPr lang="en-US" sz="2000" dirty="0" smtClean="0">
                <a:solidFill>
                  <a:schemeClr val="tx1"/>
                </a:solidFill>
              </a:rPr>
              <a:t>Bridging finance gaps from government budget, dono</a:t>
            </a:r>
            <a:r>
              <a:rPr lang="en-US" sz="2000" dirty="0" smtClean="0"/>
              <a:t>r grants and concessional loans, cross- </a:t>
            </a:r>
            <a:r>
              <a:rPr lang="en-US" sz="2000" dirty="0" smtClean="0"/>
              <a:t>subsidies etc.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87947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Institutional Framework and </a:t>
            </a:r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usiness Model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noFill/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Strengthen institutional framework, and its capacity</a:t>
            </a:r>
          </a:p>
          <a:p>
            <a:pPr lvl="0"/>
            <a:r>
              <a:rPr lang="en-US" sz="2000" dirty="0" smtClean="0"/>
              <a:t>Clear roles and responsibilities </a:t>
            </a:r>
            <a:r>
              <a:rPr lang="en-US" sz="2000" dirty="0"/>
              <a:t>and </a:t>
            </a:r>
            <a:r>
              <a:rPr lang="en-US" sz="2000" dirty="0" smtClean="0"/>
              <a:t>of </a:t>
            </a:r>
            <a:r>
              <a:rPr lang="en-US" sz="2000" dirty="0"/>
              <a:t>key sector institutions </a:t>
            </a:r>
            <a:endParaRPr lang="en-US" sz="2000" dirty="0" smtClean="0"/>
          </a:p>
          <a:p>
            <a:r>
              <a:rPr lang="en-US" sz="2000" dirty="0" smtClean="0"/>
              <a:t>Oversight</a:t>
            </a:r>
            <a:r>
              <a:rPr lang="en-US" sz="2000" dirty="0"/>
              <a:t>, planning,  implementation, monitoring and evaluation 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60223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2400" b="1" dirty="0" err="1" smtClean="0">
                <a:solidFill>
                  <a:schemeClr val="accent1"/>
                </a:solidFill>
              </a:rPr>
              <a:t>Roadmap</a:t>
            </a:r>
            <a:r>
              <a:rPr lang="es-AR" sz="2400" b="1" dirty="0" smtClean="0">
                <a:solidFill>
                  <a:schemeClr val="accent1"/>
                </a:solidFill>
              </a:rPr>
              <a:t> and </a:t>
            </a:r>
            <a:r>
              <a:rPr lang="es-AR" sz="2400" b="1" dirty="0" err="1" smtClean="0">
                <a:solidFill>
                  <a:schemeClr val="accent1"/>
                </a:solidFill>
              </a:rPr>
              <a:t>Investment</a:t>
            </a:r>
            <a:r>
              <a:rPr lang="es-AR" sz="2400" b="1" dirty="0" smtClean="0">
                <a:solidFill>
                  <a:schemeClr val="accent1"/>
                </a:solidFill>
              </a:rPr>
              <a:t> </a:t>
            </a:r>
            <a:r>
              <a:rPr lang="es-AR" sz="2400" b="1" dirty="0" err="1" smtClean="0">
                <a:solidFill>
                  <a:schemeClr val="accent1"/>
                </a:solidFill>
              </a:rPr>
              <a:t>Prospectus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6281" y="10668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22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>
            <a:off x="0" y="5867400"/>
            <a:ext cx="9144000" cy="990600"/>
          </a:xfrm>
          <a:custGeom>
            <a:avLst/>
            <a:gdLst>
              <a:gd name="T0" fmla="*/ 2448 w 2448"/>
              <a:gd name="T1" fmla="*/ 389 h 389"/>
              <a:gd name="T2" fmla="*/ 2448 w 2448"/>
              <a:gd name="T3" fmla="*/ 140 h 389"/>
              <a:gd name="T4" fmla="*/ 0 w 2448"/>
              <a:gd name="T5" fmla="*/ 183 h 389"/>
              <a:gd name="T6" fmla="*/ 0 w 2448"/>
              <a:gd name="T7" fmla="*/ 389 h 389"/>
              <a:gd name="T8" fmla="*/ 2448 w 2448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8" h="389">
                <a:moveTo>
                  <a:pt x="2448" y="389"/>
                </a:moveTo>
                <a:cubicBezTo>
                  <a:pt x="2448" y="140"/>
                  <a:pt x="2448" y="140"/>
                  <a:pt x="2448" y="140"/>
                </a:cubicBezTo>
                <a:cubicBezTo>
                  <a:pt x="1158" y="0"/>
                  <a:pt x="339" y="128"/>
                  <a:pt x="0" y="183"/>
                </a:cubicBezTo>
                <a:cubicBezTo>
                  <a:pt x="0" y="389"/>
                  <a:pt x="0" y="389"/>
                  <a:pt x="0" y="389"/>
                </a:cubicBezTo>
                <a:lnTo>
                  <a:pt x="2448" y="389"/>
                </a:lnTo>
                <a:close/>
              </a:path>
            </a:pathLst>
          </a:custGeom>
          <a:solidFill>
            <a:srgbClr val="18385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533400" y="7429985"/>
            <a:ext cx="9144000" cy="1028197"/>
            <a:chOff x="106527600" y="114152267"/>
            <a:chExt cx="7315200" cy="719233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06527600" y="114152267"/>
              <a:ext cx="7315200" cy="633080"/>
              <a:chOff x="106527600" y="114152267"/>
              <a:chExt cx="7315200" cy="633080"/>
            </a:xfrm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06527600" y="114152267"/>
                <a:ext cx="7315200" cy="543069"/>
              </a:xfrm>
              <a:custGeom>
                <a:avLst/>
                <a:gdLst>
                  <a:gd name="T0" fmla="*/ 0 w 2452"/>
                  <a:gd name="T1" fmla="*/ 181 h 181"/>
                  <a:gd name="T2" fmla="*/ 2452 w 2452"/>
                  <a:gd name="T3" fmla="*/ 16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1">
                    <a:moveTo>
                      <a:pt x="0" y="181"/>
                    </a:moveTo>
                    <a:cubicBezTo>
                      <a:pt x="940" y="0"/>
                      <a:pt x="1828" y="65"/>
                      <a:pt x="2452" y="165"/>
                    </a:cubicBezTo>
                  </a:path>
                </a:pathLst>
              </a:custGeom>
              <a:noFill/>
              <a:ln w="6350" cap="flat" cmpd="sng">
                <a:solidFill>
                  <a:srgbClr val="FFFFFE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06527600" y="114239278"/>
                <a:ext cx="7315200" cy="546069"/>
              </a:xfrm>
              <a:custGeom>
                <a:avLst/>
                <a:gdLst>
                  <a:gd name="T0" fmla="*/ 0 w 2452"/>
                  <a:gd name="T1" fmla="*/ 170 h 182"/>
                  <a:gd name="T2" fmla="*/ 2452 w 2452"/>
                  <a:gd name="T3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52" h="182">
                    <a:moveTo>
                      <a:pt x="0" y="170"/>
                    </a:moveTo>
                    <a:cubicBezTo>
                      <a:pt x="942" y="0"/>
                      <a:pt x="1829" y="75"/>
                      <a:pt x="2452" y="182"/>
                    </a:cubicBezTo>
                  </a:path>
                </a:pathLst>
              </a:custGeom>
              <a:noFill/>
              <a:ln w="15875" cap="flat" cmpd="sng">
                <a:solidFill>
                  <a:srgbClr val="C9D166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E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C868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7099100" y="114642900"/>
              <a:ext cx="6231071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E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21212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CD6D4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E"/>
                  </a:solidFill>
                  <a:effectLst/>
                  <a:latin typeface="Calibri" pitchFamily="34" charset="0"/>
                  <a:cs typeface="Arial" pitchFamily="34" charset="0"/>
                </a:rPr>
                <a:t>A Bridge to a Sustainable Energy Future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-8546" y="6434975"/>
            <a:ext cx="9152546" cy="239290"/>
          </a:xfrm>
          <a:custGeom>
            <a:avLst/>
            <a:gdLst>
              <a:gd name="connsiteX0" fmla="*/ 0 w 9152546"/>
              <a:gd name="connsiteY0" fmla="*/ 239290 h 239290"/>
              <a:gd name="connsiteX1" fmla="*/ 3640509 w 9152546"/>
              <a:gd name="connsiteY1" fmla="*/ 8 h 239290"/>
              <a:gd name="connsiteX2" fmla="*/ 9152546 w 9152546"/>
              <a:gd name="connsiteY2" fmla="*/ 230745 h 2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239290">
                <a:moveTo>
                  <a:pt x="0" y="239290"/>
                </a:moveTo>
                <a:cubicBezTo>
                  <a:pt x="1057542" y="120361"/>
                  <a:pt x="2115085" y="1432"/>
                  <a:pt x="3640509" y="8"/>
                </a:cubicBezTo>
                <a:cubicBezTo>
                  <a:pt x="5165933" y="-1416"/>
                  <a:pt x="8983055" y="183743"/>
                  <a:pt x="9152546" y="230745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0" y="6358024"/>
            <a:ext cx="9144000" cy="264967"/>
          </a:xfrm>
          <a:custGeom>
            <a:avLst/>
            <a:gdLst>
              <a:gd name="connsiteX0" fmla="*/ 0 w 9144000"/>
              <a:gd name="connsiteY0" fmla="*/ 264967 h 264967"/>
              <a:gd name="connsiteX1" fmla="*/ 4443813 w 9144000"/>
              <a:gd name="connsiteY1" fmla="*/ 47 h 264967"/>
              <a:gd name="connsiteX2" fmla="*/ 9144000 w 9144000"/>
              <a:gd name="connsiteY2" fmla="*/ 247875 h 26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64967">
                <a:moveTo>
                  <a:pt x="0" y="264967"/>
                </a:moveTo>
                <a:cubicBezTo>
                  <a:pt x="1459906" y="133931"/>
                  <a:pt x="2919813" y="2896"/>
                  <a:pt x="4443813" y="47"/>
                </a:cubicBezTo>
                <a:cubicBezTo>
                  <a:pt x="5967813" y="-2802"/>
                  <a:pt x="7555906" y="122536"/>
                  <a:pt x="9144000" y="2478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8546" y="6269844"/>
            <a:ext cx="9144000" cy="489879"/>
          </a:xfrm>
          <a:custGeom>
            <a:avLst/>
            <a:gdLst>
              <a:gd name="connsiteX0" fmla="*/ 0 w 9144000"/>
              <a:gd name="connsiteY0" fmla="*/ 489879 h 489879"/>
              <a:gd name="connsiteX1" fmla="*/ 4050707 w 9144000"/>
              <a:gd name="connsiteY1" fmla="*/ 2769 h 489879"/>
              <a:gd name="connsiteX2" fmla="*/ 9144000 w 9144000"/>
              <a:gd name="connsiteY2" fmla="*/ 327509 h 48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489879">
                <a:moveTo>
                  <a:pt x="0" y="489879"/>
                </a:moveTo>
                <a:cubicBezTo>
                  <a:pt x="1263353" y="259855"/>
                  <a:pt x="2526707" y="29831"/>
                  <a:pt x="4050707" y="2769"/>
                </a:cubicBezTo>
                <a:cubicBezTo>
                  <a:pt x="5574707" y="-24293"/>
                  <a:pt x="7359353" y="151608"/>
                  <a:pt x="9144000" y="327509"/>
                </a:cubicBezTo>
              </a:path>
            </a:pathLst>
          </a:cu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6364784"/>
            <a:ext cx="9135454" cy="215478"/>
          </a:xfrm>
          <a:custGeom>
            <a:avLst/>
            <a:gdLst>
              <a:gd name="connsiteX0" fmla="*/ 0 w 9135454"/>
              <a:gd name="connsiteY0" fmla="*/ 215478 h 215478"/>
              <a:gd name="connsiteX1" fmla="*/ 4187439 w 9135454"/>
              <a:gd name="connsiteY1" fmla="*/ 1833 h 215478"/>
              <a:gd name="connsiteX2" fmla="*/ 9135454 w 9135454"/>
              <a:gd name="connsiteY2" fmla="*/ 130020 h 21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35454" h="215478">
                <a:moveTo>
                  <a:pt x="0" y="215478"/>
                </a:moveTo>
                <a:cubicBezTo>
                  <a:pt x="1332431" y="115777"/>
                  <a:pt x="2664863" y="16076"/>
                  <a:pt x="4187439" y="1833"/>
                </a:cubicBezTo>
                <a:cubicBezTo>
                  <a:pt x="5710015" y="-12410"/>
                  <a:pt x="7422734" y="58805"/>
                  <a:pt x="9135454" y="130020"/>
                </a:cubicBezTo>
              </a:path>
            </a:pathLst>
          </a:custGeom>
          <a:noFill/>
          <a:ln w="15875">
            <a:solidFill>
              <a:srgbClr val="FAE1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-17092" y="6280198"/>
            <a:ext cx="9152546" cy="300064"/>
          </a:xfrm>
          <a:custGeom>
            <a:avLst/>
            <a:gdLst>
              <a:gd name="connsiteX0" fmla="*/ 0 w 9152546"/>
              <a:gd name="connsiteY0" fmla="*/ 223152 h 300064"/>
              <a:gd name="connsiteX1" fmla="*/ 6212793 w 9152546"/>
              <a:gd name="connsiteY1" fmla="*/ 961 h 300064"/>
              <a:gd name="connsiteX2" fmla="*/ 9152546 w 9152546"/>
              <a:gd name="connsiteY2" fmla="*/ 300064 h 30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52546" h="300064">
                <a:moveTo>
                  <a:pt x="0" y="223152"/>
                </a:moveTo>
                <a:cubicBezTo>
                  <a:pt x="2343684" y="105647"/>
                  <a:pt x="4687369" y="-11858"/>
                  <a:pt x="6212793" y="961"/>
                </a:cubicBezTo>
                <a:cubicBezTo>
                  <a:pt x="7738217" y="13780"/>
                  <a:pt x="8445381" y="156922"/>
                  <a:pt x="9152546" y="300064"/>
                </a:cubicBezTo>
              </a:path>
            </a:pathLst>
          </a:custGeom>
          <a:noFill/>
          <a:ln w="158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64895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small" dirty="0">
                <a:solidFill>
                  <a:schemeClr val="bg1"/>
                </a:solidFill>
              </a:rPr>
              <a:t>A Bridge to </a:t>
            </a:r>
            <a:r>
              <a:rPr lang="en-US" cap="small" dirty="0" smtClean="0">
                <a:solidFill>
                  <a:schemeClr val="bg1"/>
                </a:solidFill>
              </a:rPr>
              <a:t>Universal Energy Access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B08A-124C-4578-9C24-3DBE0797C9F5}" type="slidenum">
              <a:rPr lang="en-US" smtClean="0"/>
              <a:t>7</a:t>
            </a:fld>
            <a:endParaRPr lang="en-US"/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04800" y="257131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The next steps</a:t>
            </a:r>
            <a:endParaRPr lang="es-AR" sz="2400" b="1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98819" y="1143000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910196"/>
              </p:ext>
            </p:extLst>
          </p:nvPr>
        </p:nvGraphicFramePr>
        <p:xfrm>
          <a:off x="707194" y="1676400"/>
          <a:ext cx="7598606" cy="395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6593"/>
                <a:gridCol w="2169144"/>
                <a:gridCol w="25328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May 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Reached</a:t>
                      </a:r>
                      <a:r>
                        <a:rPr lang="en-US" baseline="0" dirty="0" smtClean="0"/>
                        <a:t> consensus on NEP development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November 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Inception report, including methodology</a:t>
                      </a:r>
                      <a:r>
                        <a:rPr lang="en-US" baseline="0" dirty="0" smtClean="0"/>
                        <a:t> and work plan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South-south</a:t>
                      </a:r>
                      <a:r>
                        <a:rPr lang="en-US" baseline="0" dirty="0" smtClean="0"/>
                        <a:t> Exchange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r>
                        <a:rPr lang="en-US" baseline="0" dirty="0" smtClean="0"/>
                        <a:t> 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Visit</a:t>
                      </a:r>
                      <a:r>
                        <a:rPr lang="en-US" baseline="0" dirty="0" smtClean="0"/>
                        <a:t> of select </a:t>
                      </a:r>
                      <a:r>
                        <a:rPr lang="en-US" baseline="0" dirty="0" err="1" smtClean="0"/>
                        <a:t>gov</a:t>
                      </a:r>
                      <a:r>
                        <a:rPr lang="en-US" baseline="0" dirty="0" smtClean="0"/>
                        <a:t> officials to select countries in SEA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Interim</a:t>
                      </a:r>
                      <a:r>
                        <a:rPr lang="en-US" baseline="0" dirty="0" smtClean="0"/>
                        <a:t> results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Consultation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Jul</a:t>
                      </a:r>
                      <a:r>
                        <a:rPr lang="en-US" baseline="0" dirty="0" smtClean="0"/>
                        <a:t>y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r>
                        <a:rPr lang="en-US" baseline="0" dirty="0" smtClean="0"/>
                        <a:t> final results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NEP Adopted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Oct 2014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Gov</a:t>
                      </a:r>
                      <a:r>
                        <a:rPr lang="en-US" dirty="0" smtClean="0"/>
                        <a:t> approval</a:t>
                      </a:r>
                      <a:r>
                        <a:rPr lang="en-US" baseline="0" dirty="0" smtClean="0"/>
                        <a:t> of NEP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9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427</Words>
  <Application>Microsoft Office PowerPoint</Application>
  <PresentationFormat>On-screen Show (4:3)</PresentationFormat>
  <Paragraphs>91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 Khin Maung Win Director General,  Department of Electric Power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Xiaoping Wang Senior Energy Specialist,  World Bank</dc:title>
  <dc:creator>Jeeyoon Kim</dc:creator>
  <cp:lastModifiedBy>Jeeyoon Kim</cp:lastModifiedBy>
  <cp:revision>33</cp:revision>
  <dcterms:created xsi:type="dcterms:W3CDTF">2013-11-21T04:52:07Z</dcterms:created>
  <dcterms:modified xsi:type="dcterms:W3CDTF">2013-11-21T14:48:08Z</dcterms:modified>
</cp:coreProperties>
</file>